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audio10.wav" ContentType="audio/wa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  <p:sldMasterId id="2147483904" r:id="rId2"/>
  </p:sldMasterIdLst>
  <p:notesMasterIdLst>
    <p:notesMasterId r:id="rId22"/>
  </p:notesMasterIdLst>
  <p:sldIdLst>
    <p:sldId id="475" r:id="rId3"/>
    <p:sldId id="476" r:id="rId4"/>
    <p:sldId id="477" r:id="rId5"/>
    <p:sldId id="478" r:id="rId6"/>
    <p:sldId id="479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76" autoAdjust="0"/>
    <p:restoredTop sz="94434" autoAdjust="0"/>
  </p:normalViewPr>
  <p:slideViewPr>
    <p:cSldViewPr>
      <p:cViewPr varScale="1">
        <p:scale>
          <a:sx n="73" d="100"/>
          <a:sy n="73" d="100"/>
        </p:scale>
        <p:origin x="86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2"/>
    </p:cViewPr>
  </p:sorterViewPr>
  <p:notesViewPr>
    <p:cSldViewPr>
      <p:cViewPr varScale="1">
        <p:scale>
          <a:sx n="56" d="100"/>
          <a:sy n="56" d="100"/>
        </p:scale>
        <p:origin x="-283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15072-3DDD-4DAD-AC8D-40F5F69E44F1}" type="datetimeFigureOut">
              <a:rPr lang="en-US" smtClean="0"/>
              <a:pPr/>
              <a:t>10/28/2018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6B4E6-C05F-4ADD-95B7-C46660F53A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2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srijan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6B4E6-C05F-4ADD-95B7-C46660F53A5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4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AADF4-CED3-4B9D-B2EE-EB5180DB81F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2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-2213430" y="-1905000"/>
            <a:ext cx="13610771" cy="13610771"/>
          </a:xfrm>
          <a:prstGeom prst="ellipse">
            <a:avLst/>
          </a:prstGeom>
          <a:gradFill>
            <a:gsLst>
              <a:gs pos="0">
                <a:schemeClr val="accent1"/>
              </a:gs>
              <a:gs pos="67000">
                <a:schemeClr val="accent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future_interface_mai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675" y="2638425"/>
            <a:ext cx="6400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90625"/>
            <a:ext cx="8382000" cy="93345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top"/>
          <p:cNvSpPr/>
          <p:nvPr/>
        </p:nvSpPr>
        <p:spPr>
          <a:xfrm>
            <a:off x="0" y="6048375"/>
            <a:ext cx="9144000" cy="12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804867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6000751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top"/>
          <p:cNvSpPr/>
          <p:nvPr/>
        </p:nvSpPr>
        <p:spPr>
          <a:xfrm>
            <a:off x="0" y="678180"/>
            <a:ext cx="9144000" cy="12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3733800" cy="609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304800"/>
            <a:ext cx="4704255" cy="43081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990600"/>
            <a:ext cx="3581400" cy="41148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49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2672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2286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0" y="48339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06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124200" y="1219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124200" y="2057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124200" y="28956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124200" y="3733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144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64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838200"/>
            <a:ext cx="3048000" cy="2176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838200"/>
            <a:ext cx="4114800" cy="2144037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1143000" y="3087386"/>
            <a:ext cx="3048000" cy="22466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14800" y="3087386"/>
            <a:ext cx="4114800" cy="2213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295400" y="7620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73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428998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791196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1066800" y="762000"/>
            <a:ext cx="2285997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428997" y="762000"/>
            <a:ext cx="22860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791197" y="762000"/>
            <a:ext cx="22860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142997" y="0"/>
            <a:ext cx="70104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1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675" y="2638425"/>
            <a:ext cx="6400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90625"/>
            <a:ext cx="8382000" cy="93345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top"/>
          <p:cNvSpPr/>
          <p:nvPr/>
        </p:nvSpPr>
        <p:spPr>
          <a:xfrm>
            <a:off x="0" y="6048375"/>
            <a:ext cx="9144000" cy="12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804867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6000751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top"/>
          <p:cNvSpPr/>
          <p:nvPr/>
        </p:nvSpPr>
        <p:spPr>
          <a:xfrm>
            <a:off x="0" y="678180"/>
            <a:ext cx="9144000" cy="12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21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934200" cy="792162"/>
          </a:xfrm>
        </p:spPr>
        <p:txBody>
          <a:bodyPr anchor="ctr" anchorCtr="0"/>
          <a:lstStyle>
            <a:lvl1pPr algn="l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914400"/>
            <a:ext cx="69342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20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7056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896937"/>
            <a:ext cx="6934200" cy="54102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28650" indent="-171450"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085850" indent="-171450"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543050" indent="-171450">
              <a:buFont typeface="Arial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000250" indent="-171450">
              <a:buFont typeface="Arial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88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ight Backgro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66800" y="942975"/>
            <a:ext cx="69342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77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66800" y="914400"/>
            <a:ext cx="6934200" cy="541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41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934200" cy="792162"/>
          </a:xfrm>
        </p:spPr>
        <p:txBody>
          <a:bodyPr anchor="ctr" anchorCtr="0"/>
          <a:lstStyle>
            <a:lvl1pPr algn="l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914400"/>
            <a:ext cx="69342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0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0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219200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40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705600" cy="792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944562"/>
            <a:ext cx="3505200" cy="4495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944562"/>
            <a:ext cx="3505200" cy="4495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43" y="914400"/>
            <a:ext cx="34290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43" y="1630363"/>
            <a:ext cx="3429000" cy="381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643" y="914400"/>
            <a:ext cx="343055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43" y="1630363"/>
            <a:ext cx="3430557" cy="381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65243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31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768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3733800" cy="609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304800"/>
            <a:ext cx="4704255" cy="43081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990600"/>
            <a:ext cx="3581400" cy="41148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0988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2672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2286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0" y="48339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0673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124200" y="1219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124200" y="2057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124200" y="28956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124200" y="3733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144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76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838200"/>
            <a:ext cx="3048000" cy="2176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838200"/>
            <a:ext cx="4114800" cy="2144037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1143000" y="3087386"/>
            <a:ext cx="3048000" cy="22466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14800" y="3087386"/>
            <a:ext cx="4114800" cy="2213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295400" y="7620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0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428998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791196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1066800" y="762000"/>
            <a:ext cx="2285997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428997" y="762000"/>
            <a:ext cx="22860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791197" y="762000"/>
            <a:ext cx="22860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142997" y="0"/>
            <a:ext cx="70104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80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7056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896937"/>
            <a:ext cx="6934200" cy="54102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28650" indent="-171450"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085850" indent="-171450"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543050" indent="-171450">
              <a:buFont typeface="Arial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000250" indent="-171450">
              <a:buFont typeface="Arial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10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66800" y="942975"/>
            <a:ext cx="69342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future_interface_slice_whit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75237"/>
            <a:ext cx="9144000" cy="17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66800" y="914400"/>
            <a:ext cx="6934200" cy="541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5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0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219200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679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705600" cy="792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944562"/>
            <a:ext cx="3505200" cy="4495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944562"/>
            <a:ext cx="3505200" cy="4495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77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43" y="914400"/>
            <a:ext cx="34290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43" y="1630363"/>
            <a:ext cx="3429000" cy="381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643" y="914400"/>
            <a:ext cx="343055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43" y="1630363"/>
            <a:ext cx="3430557" cy="381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65243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069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53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wmv"/><Relationship Id="rId2" Type="http://schemas.openxmlformats.org/officeDocument/2006/relationships/slideLayout" Target="../slideLayouts/slideLayout2.xml"/><Relationship Id="rId16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2"/>
            </a:gs>
            <a:gs pos="47000">
              <a:schemeClr val="accent2">
                <a:lumMod val="90000"/>
                <a:lumOff val="1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top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0"/>
            <a:ext cx="67056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868362"/>
            <a:ext cx="69342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future_interface_slice2.mov">
            <a:hlinkClick r:id="" action="ppaction://media"/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0" y="5033169"/>
            <a:ext cx="9144000" cy="17859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47717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3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top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0"/>
            <a:ext cx="67056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868362"/>
            <a:ext cx="69342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47717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3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0.wav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271" y="2559140"/>
            <a:ext cx="6400800" cy="6858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AAGOSH </a:t>
            </a:r>
            <a:r>
              <a:rPr lang="en-US" sz="3200" b="1" dirty="0" smtClean="0"/>
              <a:t>BANSAL  </a:t>
            </a:r>
          </a:p>
          <a:p>
            <a:r>
              <a:rPr lang="en-US" sz="3200" b="1" dirty="0"/>
              <a:t>AMAY PHANSALKAR</a:t>
            </a:r>
          </a:p>
          <a:p>
            <a:endParaRPr lang="en-US" sz="2800" dirty="0"/>
          </a:p>
          <a:p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251130"/>
            <a:ext cx="7467600" cy="9334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IOT BASED HOME AUTOMATION</a:t>
            </a:r>
            <a:endParaRPr lang="en-US" dirty="0"/>
          </a:p>
        </p:txBody>
      </p:sp>
      <p:pic>
        <p:nvPicPr>
          <p:cNvPr id="12" name="Log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06" y="6019800"/>
            <a:ext cx="1532693" cy="704850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609600" y="4552950"/>
            <a:ext cx="3505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4328798"/>
            <a:ext cx="220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69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5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188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9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023" y="1981200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Home automation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 prototyping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Robotics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ISP 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Easy </a:t>
            </a:r>
            <a:r>
              <a:rPr lang="en-US" sz="2800" dirty="0" err="1" smtClean="0"/>
              <a:t>wifi,bluetooth,ethernet,gsm</a:t>
            </a:r>
            <a:r>
              <a:rPr lang="en-US" sz="2800" dirty="0" smtClean="0"/>
              <a:t> connectivity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627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77" y="160020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Simplified and user friendly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Low 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Cost efficient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779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-Relay-interfac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996082"/>
          </a:xfrm>
        </p:spPr>
      </p:pic>
    </p:spTree>
    <p:extLst>
      <p:ext uri="{BB962C8B-B14F-4D97-AF65-F5344CB8AC3E}">
        <p14:creationId xmlns:p14="http://schemas.microsoft.com/office/powerpoint/2010/main" val="382155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152352408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8800" y="1295400"/>
            <a:ext cx="2794000" cy="5029200"/>
          </a:xfrm>
        </p:spPr>
      </p:pic>
    </p:spTree>
    <p:extLst>
      <p:ext uri="{BB962C8B-B14F-4D97-AF65-F5344CB8AC3E}">
        <p14:creationId xmlns:p14="http://schemas.microsoft.com/office/powerpoint/2010/main" val="384516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-DHT11-Tutorial-3-Pin-DHT11-Wiring-Diagram-1024x52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" y="838200"/>
            <a:ext cx="8989423" cy="6019800"/>
          </a:xfrm>
        </p:spPr>
      </p:pic>
    </p:spTree>
    <p:extLst>
      <p:ext uri="{BB962C8B-B14F-4D97-AF65-F5344CB8AC3E}">
        <p14:creationId xmlns:p14="http://schemas.microsoft.com/office/powerpoint/2010/main" val="15222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-Figure2-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667" y="0"/>
            <a:ext cx="9191667" cy="6858000"/>
          </a:xfrm>
        </p:spPr>
      </p:pic>
    </p:spTree>
    <p:extLst>
      <p:ext uri="{BB962C8B-B14F-4D97-AF65-F5344CB8AC3E}">
        <p14:creationId xmlns:p14="http://schemas.microsoft.com/office/powerpoint/2010/main" val="9510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ot-based-smart-home-using-arduino-6-6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" y="0"/>
            <a:ext cx="9134456" cy="6858000"/>
          </a:xfrm>
        </p:spPr>
      </p:pic>
    </p:spTree>
    <p:extLst>
      <p:ext uri="{BB962C8B-B14F-4D97-AF65-F5344CB8AC3E}">
        <p14:creationId xmlns:p14="http://schemas.microsoft.com/office/powerpoint/2010/main" val="34433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99463"/>
            <a:ext cx="6934200" cy="792162"/>
          </a:xfrm>
        </p:spPr>
        <p:txBody>
          <a:bodyPr/>
          <a:lstStyle/>
          <a:p>
            <a:r>
              <a:rPr lang="en-US" dirty="0" smtClean="0"/>
              <a:t>HOME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7620000" cy="4572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home automation system plays an important role in maintaining living standards and provide secure and flexible environment. </a:t>
            </a:r>
          </a:p>
          <a:p>
            <a:r>
              <a:rPr lang="en-US" sz="2400" dirty="0" smtClean="0"/>
              <a:t>The aim of this project is to design a IOT based home automation system which makes operating of electrical appliances in home through android applications from anywhere in world using internet. </a:t>
            </a:r>
          </a:p>
          <a:p>
            <a:r>
              <a:rPr lang="en-US" sz="2400" dirty="0" smtClean="0"/>
              <a:t>The home automation system allows controlling of home appliances by using voice commands by recognizing input speech.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51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62600"/>
            <a:ext cx="6934200" cy="792162"/>
          </a:xfrm>
        </p:spPr>
        <p:txBody>
          <a:bodyPr/>
          <a:lstStyle/>
          <a:p>
            <a:r>
              <a:rPr lang="en-US" dirty="0" smtClean="0"/>
              <a:t>WHY SMART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7886697" cy="3161576"/>
          </a:xfrm>
        </p:spPr>
        <p:txBody>
          <a:bodyPr>
            <a:noAutofit/>
          </a:bodyPr>
          <a:lstStyle/>
          <a:p>
            <a:r>
              <a:rPr lang="en-US" dirty="0" smtClean="0"/>
              <a:t>In the metropolitan cities where the home has become a place to just dine and bed , hence increases the concern of the home owners about the safety and security  of their homes when they are away.</a:t>
            </a:r>
          </a:p>
          <a:p>
            <a:r>
              <a:rPr lang="en-US" dirty="0" smtClean="0"/>
              <a:t>In this corporate world it is quite difficult to monitor our dear ones such as infants or the aged members of the family.</a:t>
            </a:r>
          </a:p>
          <a:p>
            <a:r>
              <a:rPr lang="en-US" dirty="0" smtClean="0"/>
              <a:t>In today’s busy lifestyle of people many a times they forget to switch off the various appliances which leads to unnecessary consumption of electrical energy along with the increase in electrical </a:t>
            </a:r>
            <a:r>
              <a:rPr lang="en-US" dirty="0" err="1" smtClean="0"/>
              <a:t>bills,ultimately</a:t>
            </a:r>
            <a:r>
              <a:rPr lang="en-US" dirty="0" smtClean="0"/>
              <a:t> resulting into climatic changes.</a:t>
            </a:r>
          </a:p>
          <a:p>
            <a:r>
              <a:rPr lang="en-US" dirty="0" smtClean="0"/>
              <a:t>People who are disabled, handicapped or deaf can’t operate the appliances in the home or they can’t reach those things</a:t>
            </a:r>
          </a:p>
          <a:p>
            <a:r>
              <a:rPr lang="en-US" dirty="0" smtClean="0"/>
              <a:t>Thus smart home automation provide an efficient </a:t>
            </a:r>
            <a:r>
              <a:rPr lang="en-US" dirty="0" err="1" smtClean="0"/>
              <a:t>soluion</a:t>
            </a:r>
            <a:r>
              <a:rPr lang="en-US" dirty="0" smtClean="0"/>
              <a:t> to overcome above problems.</a:t>
            </a:r>
          </a:p>
        </p:txBody>
      </p:sp>
    </p:spTree>
    <p:extLst>
      <p:ext uri="{BB962C8B-B14F-4D97-AF65-F5344CB8AC3E}">
        <p14:creationId xmlns:p14="http://schemas.microsoft.com/office/powerpoint/2010/main" val="24654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home automation startup 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0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698625"/>
            <a:ext cx="3989294" cy="824846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+mj-lt"/>
              </a:rPr>
              <a:t>The </a:t>
            </a:r>
            <a:r>
              <a:rPr lang="en-US" sz="2400" b="1" dirty="0" smtClean="0">
                <a:latin typeface="+mj-lt"/>
              </a:rPr>
              <a:t>Internet of Things</a:t>
            </a:r>
            <a:r>
              <a:rPr lang="en-US" sz="2400" dirty="0" smtClean="0">
                <a:latin typeface="+mj-lt"/>
              </a:rPr>
              <a:t> (</a:t>
            </a:r>
            <a:r>
              <a:rPr lang="en-US" sz="2400" b="1" dirty="0" err="1" smtClean="0">
                <a:latin typeface="+mj-lt"/>
              </a:rPr>
              <a:t>IoT</a:t>
            </a:r>
            <a:r>
              <a:rPr lang="en-US" sz="2400" dirty="0" smtClean="0">
                <a:latin typeface="+mj-lt"/>
              </a:rPr>
              <a:t>) is the network of physical devices, vehicles, home appliances and other items embedded with electronics, software, sensors, actuators and connectivity which enables these objects to connect and exchange data.</a:t>
            </a:r>
            <a:endParaRPr lang="en-US" sz="24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588" y="228600"/>
            <a:ext cx="7772400" cy="1470025"/>
          </a:xfrm>
        </p:spPr>
        <p:txBody>
          <a:bodyPr/>
          <a:lstStyle/>
          <a:p>
            <a:r>
              <a:rPr lang="en-US" sz="6000" dirty="0" smtClean="0"/>
              <a:t>IOT</a:t>
            </a:r>
            <a:endParaRPr lang="en-US" sz="6000" dirty="0"/>
          </a:p>
        </p:txBody>
      </p:sp>
      <p:pic>
        <p:nvPicPr>
          <p:cNvPr id="2050" name="Picture 2" descr="C:\Users\ABC\Desktop\IoT_im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482" y="2111048"/>
            <a:ext cx="4208318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958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     </a:t>
            </a:r>
            <a:r>
              <a:rPr lang="en-US" sz="2400" b="1" dirty="0" err="1" smtClean="0"/>
              <a:t>Arduino</a:t>
            </a:r>
            <a:r>
              <a:rPr lang="en-US" sz="2400" dirty="0" smtClean="0"/>
              <a:t> is an open source computer hardware and software company, project, and user community that designs and manufactures single-board microcontrollers  and microcontroller kits for building digital devices and interactive objects that can sense and control objects in the physical and digital world.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75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ARDUINO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Arduino</a:t>
            </a:r>
            <a:r>
              <a:rPr lang="en-US" sz="2400" dirty="0" smtClean="0"/>
              <a:t> MKR1000</a:t>
            </a:r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 Zero</a:t>
            </a:r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Due</a:t>
            </a:r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</a:t>
            </a:r>
            <a:r>
              <a:rPr lang="en-US" sz="2400" dirty="0" err="1" smtClean="0"/>
              <a:t>Yún</a:t>
            </a:r>
            <a:endParaRPr lang="en-US" sz="2400" dirty="0" smtClean="0"/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Leonardo</a:t>
            </a:r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Uno</a:t>
            </a:r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Mega2560</a:t>
            </a:r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Ethernet</a:t>
            </a:r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</a:t>
            </a:r>
            <a:r>
              <a:rPr lang="en-US" sz="2400" dirty="0" err="1" smtClean="0"/>
              <a:t>Nano</a:t>
            </a:r>
            <a:endParaRPr lang="en-US" sz="2400" baseline="30000" dirty="0" smtClean="0"/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Pro </a:t>
            </a:r>
          </a:p>
          <a:p>
            <a:pPr>
              <a:buNone/>
            </a:pPr>
            <a:r>
              <a:rPr lang="en-US" sz="2400" dirty="0" smtClean="0"/>
              <a:t>                       Here we are using  </a:t>
            </a:r>
            <a:r>
              <a:rPr lang="en-US" sz="2400" dirty="0" err="1" smtClean="0"/>
              <a:t>Arduino</a:t>
            </a:r>
            <a:r>
              <a:rPr lang="en-US" sz="2400" dirty="0" smtClean="0"/>
              <a:t> mega 2560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22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MEGA </a:t>
            </a:r>
            <a:endParaRPr lang="en-US" dirty="0"/>
          </a:p>
        </p:txBody>
      </p:sp>
      <p:pic>
        <p:nvPicPr>
          <p:cNvPr id="6" name="Content Placeholder 5" descr="The-functional-block-diagram-of-the-Arduino-mega-2560-boar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24000"/>
            <a:ext cx="7696200" cy="4977184"/>
          </a:xfrm>
        </p:spPr>
      </p:pic>
    </p:spTree>
    <p:extLst>
      <p:ext uri="{BB962C8B-B14F-4D97-AF65-F5344CB8AC3E}">
        <p14:creationId xmlns:p14="http://schemas.microsoft.com/office/powerpoint/2010/main" val="32280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222171"/>
            <a:ext cx="5295900" cy="495249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PRORAMMING ENVIRONMENT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85800"/>
            <a:ext cx="69342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dirty="0" err="1" smtClean="0">
                <a:latin typeface="+mj-lt"/>
              </a:rPr>
              <a:t>Arduino</a:t>
            </a:r>
            <a:r>
              <a:rPr lang="en-US" sz="2400" dirty="0" smtClean="0">
                <a:latin typeface="+mj-lt"/>
              </a:rPr>
              <a:t> integrated development environment(IDE) is a cross-platform application (for Windows, </a:t>
            </a:r>
            <a:r>
              <a:rPr lang="en-US" sz="2400" dirty="0" err="1" smtClean="0">
                <a:latin typeface="+mj-lt"/>
              </a:rPr>
              <a:t>macOS</a:t>
            </a:r>
            <a:r>
              <a:rPr lang="en-US" sz="2400" dirty="0" smtClean="0">
                <a:latin typeface="+mj-lt"/>
              </a:rPr>
              <a:t>, Linux) that is written in the programming language Java. </a:t>
            </a:r>
          </a:p>
          <a:p>
            <a:r>
              <a:rPr lang="en-US" sz="2400" dirty="0" smtClean="0">
                <a:latin typeface="+mj-lt"/>
              </a:rPr>
              <a:t>It includes a code editor with features such as text cutting and pasting, searching and replacing text, automatic indenting, brace matching, and syntax highlighting, and provides simple </a:t>
            </a:r>
            <a:r>
              <a:rPr lang="en-US" sz="2400" i="1" dirty="0" smtClean="0">
                <a:latin typeface="+mj-lt"/>
              </a:rPr>
              <a:t>one-click</a:t>
            </a:r>
            <a:r>
              <a:rPr lang="en-US" sz="2400" dirty="0" smtClean="0">
                <a:latin typeface="+mj-lt"/>
              </a:rPr>
              <a:t> mechanisms to compile and upload programs to an </a:t>
            </a:r>
            <a:r>
              <a:rPr lang="en-US" sz="2400" dirty="0" err="1" smtClean="0">
                <a:latin typeface="+mj-lt"/>
              </a:rPr>
              <a:t>Arduino</a:t>
            </a:r>
            <a:r>
              <a:rPr lang="en-US" sz="2400" dirty="0" smtClean="0">
                <a:latin typeface="+mj-lt"/>
              </a:rPr>
              <a:t> board</a:t>
            </a:r>
          </a:p>
          <a:p>
            <a:r>
              <a:rPr lang="en-US" sz="2400" dirty="0" smtClean="0">
                <a:latin typeface="+mj-lt"/>
              </a:rPr>
              <a:t>It also contains a message area, a text console, a toolbar with buttons for common functions and a hierarchy of operation menus.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4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6553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program written with the </a:t>
            </a:r>
            <a:r>
              <a:rPr lang="en-US" sz="2400" dirty="0" err="1" smtClean="0"/>
              <a:t>Arduino</a:t>
            </a:r>
            <a:r>
              <a:rPr lang="en-US" sz="2400" dirty="0" smtClean="0"/>
              <a:t> IDE is called a </a:t>
            </a:r>
            <a:r>
              <a:rPr lang="en-US" sz="2400" i="1" dirty="0" smtClean="0"/>
              <a:t>sketch</a:t>
            </a:r>
            <a:r>
              <a:rPr lang="en-US" sz="2400" dirty="0" smtClean="0"/>
              <a:t>.</a:t>
            </a:r>
            <a:endParaRPr lang="en-US" sz="2400" baseline="30000" dirty="0" smtClean="0"/>
          </a:p>
          <a:p>
            <a:r>
              <a:rPr lang="en-US" sz="2400" dirty="0" smtClean="0"/>
              <a:t> Sketches are saved on the development computer as text files with the file extension </a:t>
            </a:r>
            <a:r>
              <a:rPr lang="en-US" sz="2400" i="1" dirty="0" smtClean="0"/>
              <a:t>.</a:t>
            </a:r>
            <a:r>
              <a:rPr lang="en-US" sz="2400" i="1" dirty="0" err="1" smtClean="0"/>
              <a:t>ino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A minimal </a:t>
            </a:r>
            <a:r>
              <a:rPr lang="en-US" sz="2400" dirty="0" err="1" smtClean="0"/>
              <a:t>Arduino</a:t>
            </a:r>
            <a:r>
              <a:rPr lang="en-US" sz="2400" dirty="0" smtClean="0"/>
              <a:t> C/C++ program consist of only two functions:</a:t>
            </a:r>
          </a:p>
          <a:p>
            <a:r>
              <a:rPr lang="en-US" sz="2400" i="1" dirty="0" smtClean="0"/>
              <a:t>setup()</a:t>
            </a:r>
            <a:r>
              <a:rPr lang="en-US" sz="2400" dirty="0" smtClean="0"/>
              <a:t>: This function is called once when a sketch starts after power-up or reset. It is used to initialize variables, input and output pin modes, and other libraries needed in the sketch.</a:t>
            </a:r>
          </a:p>
          <a:p>
            <a:r>
              <a:rPr lang="en-US" sz="2400" i="1" dirty="0" smtClean="0"/>
              <a:t>loop()</a:t>
            </a:r>
            <a:r>
              <a:rPr lang="en-US" sz="2400" dirty="0" smtClean="0"/>
              <a:t>: After </a:t>
            </a:r>
            <a:r>
              <a:rPr lang="en-US" sz="2400" i="1" dirty="0" smtClean="0"/>
              <a:t>setup()</a:t>
            </a:r>
            <a:r>
              <a:rPr lang="en-US" sz="2400" dirty="0" smtClean="0"/>
              <a:t> has been called, function </a:t>
            </a:r>
            <a:r>
              <a:rPr lang="en-US" sz="2400" i="1" dirty="0" smtClean="0"/>
              <a:t>loop()</a:t>
            </a:r>
            <a:r>
              <a:rPr lang="en-US" sz="2400" dirty="0" smtClean="0"/>
              <a:t> is executed repeatedly in the main program. It controls the board until the board is powered off or is reset.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BC\Desktop\51895ebece395f3b55000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2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59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19200"/>
            <a:ext cx="3294530" cy="495249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FEATURES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914400"/>
            <a:ext cx="7315200" cy="705339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 Operating Voltage 5V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 Input Voltage (recommended) 7-12V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 Input Voltage (limits) 6-20V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Digital I/O Pins 54 (of which 14 provide PWM output)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Analog Input Pins 16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DC Current per I/O Pin 40 </a:t>
            </a:r>
            <a:r>
              <a:rPr lang="en-US" sz="2400" dirty="0" err="1" smtClean="0">
                <a:latin typeface="+mj-lt"/>
              </a:rPr>
              <a:t>mA</a:t>
            </a:r>
            <a:endParaRPr lang="en-US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 DC Current for 3.3V Pin 50 </a:t>
            </a:r>
            <a:r>
              <a:rPr lang="en-US" sz="2400" dirty="0" err="1" smtClean="0">
                <a:latin typeface="+mj-lt"/>
              </a:rPr>
              <a:t>mA</a:t>
            </a:r>
            <a:r>
              <a:rPr lang="en-US" sz="2400" dirty="0" smtClean="0"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Flash Memory 256 KB of which 8 KB used by </a:t>
            </a:r>
            <a:r>
              <a:rPr lang="en-US" sz="2400" dirty="0" err="1" smtClean="0">
                <a:latin typeface="+mj-lt"/>
              </a:rPr>
              <a:t>bootloader</a:t>
            </a:r>
            <a:r>
              <a:rPr lang="en-US" sz="2400" dirty="0" smtClean="0"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SRAM 8 KB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EEPROM 4 KB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Clock Speed 16 MHz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64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4">
  <a:themeElements>
    <a:clrScheme name="Future Interface">
      <a:dk1>
        <a:sysClr val="windowText" lastClr="000000"/>
      </a:dk1>
      <a:lt1>
        <a:sysClr val="window" lastClr="FFFFFF"/>
      </a:lt1>
      <a:dk2>
        <a:srgbClr val="596984"/>
      </a:dk2>
      <a:lt2>
        <a:srgbClr val="B3DFFF"/>
      </a:lt2>
      <a:accent1>
        <a:srgbClr val="06A8F0"/>
      </a:accent1>
      <a:accent2>
        <a:srgbClr val="062F4C"/>
      </a:accent2>
      <a:accent3>
        <a:srgbClr val="8CC442"/>
      </a:accent3>
      <a:accent4>
        <a:srgbClr val="F0C206"/>
      </a:accent4>
      <a:accent5>
        <a:srgbClr val="696969"/>
      </a:accent5>
      <a:accent6>
        <a:srgbClr val="FFFFFF"/>
      </a:accent6>
      <a:hlink>
        <a:srgbClr val="FFC000"/>
      </a:hlink>
      <a:folHlink>
        <a:srgbClr val="7F600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4" id="{E58676D7-ADE0-4DBC-84D7-14511FDF4F83}" vid="{A2D199C6-87BF-4F7F-8C04-BA77392D8A12}"/>
    </a:ext>
  </a:extLst>
</a:theme>
</file>

<file path=ppt/theme/theme2.xml><?xml version="1.0" encoding="utf-8"?>
<a:theme xmlns:a="http://schemas.openxmlformats.org/drawingml/2006/main" name="1_PresenterMedia.com Animated Theme">
  <a:themeElements>
    <a:clrScheme name="Future Interface">
      <a:dk1>
        <a:sysClr val="windowText" lastClr="000000"/>
      </a:dk1>
      <a:lt1>
        <a:sysClr val="window" lastClr="FFFFFF"/>
      </a:lt1>
      <a:dk2>
        <a:srgbClr val="596984"/>
      </a:dk2>
      <a:lt2>
        <a:srgbClr val="B3DFFF"/>
      </a:lt2>
      <a:accent1>
        <a:srgbClr val="06A8F0"/>
      </a:accent1>
      <a:accent2>
        <a:srgbClr val="062F4C"/>
      </a:accent2>
      <a:accent3>
        <a:srgbClr val="8CC442"/>
      </a:accent3>
      <a:accent4>
        <a:srgbClr val="F0C206"/>
      </a:accent4>
      <a:accent5>
        <a:srgbClr val="696969"/>
      </a:accent5>
      <a:accent6>
        <a:srgbClr val="FFFFFF"/>
      </a:accent6>
      <a:hlink>
        <a:srgbClr val="FFC000"/>
      </a:hlink>
      <a:folHlink>
        <a:srgbClr val="7F600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Theme4</Template>
  <TotalTime>2535</TotalTime>
  <Words>349</Words>
  <Application>Microsoft Office PowerPoint</Application>
  <PresentationFormat>On-screen Show (4:3)</PresentationFormat>
  <Paragraphs>66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Franklin Gothic Heavy</vt:lpstr>
      <vt:lpstr>Theme4</vt:lpstr>
      <vt:lpstr>1_PresenterMedia.com Animated Theme</vt:lpstr>
      <vt:lpstr>IOT BASED HOME AUTOMATION</vt:lpstr>
      <vt:lpstr>IOT</vt:lpstr>
      <vt:lpstr>ARDUINO</vt:lpstr>
      <vt:lpstr>TYPES OF ARDUINO BOARDS</vt:lpstr>
      <vt:lpstr>ARDUINO MEGA </vt:lpstr>
      <vt:lpstr>PRORAMMING ENVIRONMENT</vt:lpstr>
      <vt:lpstr>PowerPoint Presentation</vt:lpstr>
      <vt:lpstr>PowerPoint Presentation</vt:lpstr>
      <vt:lpstr>FEATURES </vt:lpstr>
      <vt:lpstr>APPLICATIONS</vt:lpstr>
      <vt:lpstr>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AUTOMATION</vt:lpstr>
      <vt:lpstr>WHY SMART HOME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shailendra</dc:creator>
  <cp:lastModifiedBy>Aagosh</cp:lastModifiedBy>
  <cp:revision>156</cp:revision>
  <dcterms:created xsi:type="dcterms:W3CDTF">2012-01-31T16:53:48Z</dcterms:created>
  <dcterms:modified xsi:type="dcterms:W3CDTF">2018-10-28T12:22:01Z</dcterms:modified>
</cp:coreProperties>
</file>